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61" r:id="rId7"/>
    <p:sldId id="259" r:id="rId8"/>
    <p:sldId id="266" r:id="rId9"/>
    <p:sldId id="262" r:id="rId10"/>
    <p:sldId id="264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E02"/>
    <a:srgbClr val="009900"/>
    <a:srgbClr val="00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571636"/>
          </a:xfrm>
        </p:spPr>
        <p:txBody>
          <a:bodyPr>
            <a:normAutofit/>
          </a:bodyPr>
          <a:lstStyle/>
          <a:p>
            <a:r>
              <a:rPr lang="it-IT" sz="1800" dirty="0"/>
              <a:t>Comune di Santa Maria a Monte</a:t>
            </a:r>
          </a:p>
          <a:p>
            <a:r>
              <a:rPr lang="it-IT" sz="1800" dirty="0"/>
              <a:t>Via </a:t>
            </a:r>
            <a:r>
              <a:rPr lang="it-IT" sz="1800" dirty="0" err="1"/>
              <a:t>Usciana</a:t>
            </a:r>
            <a:r>
              <a:rPr lang="it-IT" sz="1800" dirty="0"/>
              <a:t> 42</a:t>
            </a:r>
          </a:p>
          <a:p>
            <a:r>
              <a:rPr lang="it-IT" sz="1800" dirty="0"/>
              <a:t>Tel. 0587 707472</a:t>
            </a:r>
          </a:p>
          <a:p>
            <a:r>
              <a:rPr lang="it-IT" sz="1800" dirty="0"/>
              <a:t>coccinella@comune.santamariaamonte.pi.it</a:t>
            </a:r>
          </a:p>
        </p:txBody>
      </p:sp>
      <p:pic>
        <p:nvPicPr>
          <p:cNvPr id="2049" name="Picture 1" descr="C:\Users\coccinella2\Desktop\Logo_coccin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8604"/>
            <a:ext cx="4396210" cy="40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9" y="1194680"/>
            <a:ext cx="3672408" cy="4811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60195"/>
            <a:ext cx="4187994" cy="3480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964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1" y="332656"/>
            <a:ext cx="4771862" cy="3148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9" t="7821"/>
          <a:stretch/>
        </p:blipFill>
        <p:spPr>
          <a:xfrm>
            <a:off x="3419872" y="3645024"/>
            <a:ext cx="4824536" cy="309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943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16594998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692113" cy="574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 Novembr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093422" cy="4929222"/>
          </a:xfrm>
          <a:prstGeom prst="rect">
            <a:avLst/>
          </a:prstGeom>
        </p:spPr>
      </p:pic>
      <p:pic>
        <p:nvPicPr>
          <p:cNvPr id="3" name="Immagine 2" descr="15 Ottobre (9).jpg"/>
          <p:cNvPicPr>
            <a:picLocks noChangeAspect="1"/>
          </p:cNvPicPr>
          <p:nvPr/>
        </p:nvPicPr>
        <p:blipFill>
          <a:blip r:embed="rId3" cstate="print"/>
          <a:srcRect l="11332" t="5669" r="19589"/>
          <a:stretch>
            <a:fillRect/>
          </a:stretch>
        </p:blipFill>
        <p:spPr>
          <a:xfrm>
            <a:off x="4429124" y="1857364"/>
            <a:ext cx="4530455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 Ottobr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643314"/>
            <a:ext cx="4321967" cy="2881311"/>
          </a:xfrm>
          <a:prstGeom prst="rect">
            <a:avLst/>
          </a:prstGeom>
        </p:spPr>
      </p:pic>
      <p:pic>
        <p:nvPicPr>
          <p:cNvPr id="3" name="Immagine 2" descr="1618408121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5345" y="3643314"/>
            <a:ext cx="3810027" cy="2857520"/>
          </a:xfrm>
          <a:prstGeom prst="rect">
            <a:avLst/>
          </a:prstGeom>
        </p:spPr>
      </p:pic>
      <p:pic>
        <p:nvPicPr>
          <p:cNvPr id="4" name="Immagine 3" descr="27 Novembre (7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214290"/>
            <a:ext cx="4643470" cy="30956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1571612"/>
            <a:ext cx="8429684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“… Ci sono bambini di tutti i tipi, di tutti i colori, di tutte le forme. Ci sono bambini strani, bassi, tondi, silenziosi. Bambini con gli occhiali, sulla seggiola a rotelle … Ci sono bambini faticosi, odiosi, che non vogliono mai andare a dormire, bambini che a volte rompono i piatti, le scodelle e tutto il resto. I bambini vogliono essere ascoltati con gli occhi spalancati. Tutti i bambini sono persone piccole che un giorno cambieranno … hanno piccole mani, piccoli piedi e piccole orecchie, ma non per questo hanno idee piccole.</a:t>
            </a:r>
          </a:p>
          <a:p>
            <a:endParaRPr lang="it-IT" b="1" dirty="0" smtClean="0"/>
          </a:p>
          <a:p>
            <a:pPr algn="r"/>
            <a:endParaRPr lang="it-IT" b="1" dirty="0" smtClean="0"/>
          </a:p>
          <a:p>
            <a:pPr algn="r"/>
            <a:endParaRPr lang="it-IT" b="1" dirty="0" smtClean="0"/>
          </a:p>
          <a:p>
            <a:pPr algn="r"/>
            <a:r>
              <a:rPr lang="it-IT" b="1" dirty="0" smtClean="0"/>
              <a:t>(Beatrice Alemagna - dal libro “Che cos’è un bambino?</a:t>
            </a:r>
            <a:r>
              <a:rPr lang="it-IT" dirty="0" smtClean="0"/>
              <a:t>”)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071538" y="714356"/>
            <a:ext cx="70567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nido d’infanzia comunale “La Coccinella” fa parte dell’offerta pubblica del Comune di Santa Maria a Monte ed è un ambiente progettato ed organizzato secondo un pensiero pedagogico che rispetta i tempi e i bisogni dei bambini nei primi anni di vita. All’interno del servizio opera sia personale comunale che personale della cooperativa “Arca” con la quale è convenzionato. Tutte le educatrici hanno una qualifica professionale e seguono annualmente corsi di formazione e aggiornamento. Il servizio si avvale del Coordinamento pedagogico de “La Bottega di Geppetto - Centro internazionale di Ricerca e Documentazione sull’Infanzia Gloria </a:t>
            </a:r>
            <a:r>
              <a:rPr lang="it-IT" dirty="0" err="1" smtClean="0"/>
              <a:t>Tognetti</a:t>
            </a:r>
            <a:r>
              <a:rPr lang="it-IT" dirty="0" smtClean="0"/>
              <a:t>” in raccordo con il Comune oltre che del Coordinamento pedagogico della cooperativa sociale Arca. Il funzionamento del nido è garantito ogni giorno dalla presenza di tre operatrici ausiliarie che si occupano della pulizia e ordine del servizio, nonché dello </a:t>
            </a:r>
            <a:r>
              <a:rPr lang="it-IT" dirty="0" err="1" smtClean="0"/>
              <a:t>sporzionamento</a:t>
            </a:r>
            <a:r>
              <a:rPr lang="it-IT" dirty="0" smtClean="0"/>
              <a:t> del pranzo. Il Nido Coccinella è aperto dal lunedì al venerdì dalle 7:45 alle 18:15.  Il servizio accoglie in totale 36 bambini/e di età compresa tra i 12 e i 36 mesi, suddivisi in due gruppi eterogenei per età.  </a:t>
            </a:r>
          </a:p>
          <a:p>
            <a:pPr algn="just"/>
            <a:r>
              <a:rPr lang="it-IT" dirty="0" smtClean="0"/>
              <a:t> età.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7924.JPG"/>
          <p:cNvPicPr>
            <a:picLocks noChangeAspect="1"/>
          </p:cNvPicPr>
          <p:nvPr/>
        </p:nvPicPr>
        <p:blipFill rotWithShape="1">
          <a:blip r:embed="rId2" cstate="print"/>
          <a:srcRect l="-1" r="4630" b="12500"/>
          <a:stretch/>
        </p:blipFill>
        <p:spPr>
          <a:xfrm>
            <a:off x="539552" y="980728"/>
            <a:ext cx="800546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736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1052736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</a:t>
            </a:r>
            <a:r>
              <a:rPr lang="it-IT" dirty="0" smtClean="0"/>
              <a:t>giornata al è </a:t>
            </a:r>
            <a:r>
              <a:rPr lang="it-IT" dirty="0"/>
              <a:t>costituita dall’alternarsi di momenti di cura individuale e di gruppo e momenti di gioco, finalizzati allo sviluppo armonico delle bambine e dei bambini.</a:t>
            </a:r>
          </a:p>
          <a:p>
            <a:pPr algn="just"/>
            <a:r>
              <a:rPr lang="it-IT" dirty="0"/>
              <a:t>Il nido propone itinerari di crescita e socializzazione  favorendo la partecipazione delle </a:t>
            </a:r>
            <a:r>
              <a:rPr lang="it-IT" dirty="0" smtClean="0"/>
              <a:t>famiglie, quest’anno svolta in modalità online a causa dell’emergenza sanitaria in corso.</a:t>
            </a:r>
            <a:endParaRPr lang="it-IT" dirty="0"/>
          </a:p>
          <a:p>
            <a:pPr algn="just"/>
            <a:r>
              <a:rPr lang="it-IT" dirty="0"/>
              <a:t>A tale scopo i progetti d’esperienza e le varie attività proposte, partono dalle esigenze reali che l’equipe educativa individua attraverso l’osservazione dei bambini e delle bambine nei vari momenti di vita del nido.</a:t>
            </a:r>
          </a:p>
          <a:p>
            <a:pPr algn="just"/>
            <a:r>
              <a:rPr lang="it-IT" dirty="0"/>
              <a:t>In quest’ottica viene data particolare importanza ai materiali proposti, che sono prevalentemente materiali di recupero, naturali o comunque non strutturati, molti dei quali da poter usare in autonomia, e che consentono ai bambini di re-inventare significati e possibilità d’uso, in trame e rituali di gioco originali.</a:t>
            </a:r>
          </a:p>
          <a:p>
            <a:r>
              <a:rPr lang="it-IT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6552" y="1988840"/>
            <a:ext cx="4320479" cy="2880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95" r="10117" b="6689"/>
          <a:stretch/>
        </p:blipFill>
        <p:spPr>
          <a:xfrm>
            <a:off x="3563888" y="1237889"/>
            <a:ext cx="5087733" cy="3573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9114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727"/>
          <a:stretch/>
        </p:blipFill>
        <p:spPr>
          <a:xfrm>
            <a:off x="3851920" y="3257600"/>
            <a:ext cx="5238676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9552" y="332656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945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69" t="1887" r="5999" b="12788"/>
          <a:stretch/>
        </p:blipFill>
        <p:spPr>
          <a:xfrm>
            <a:off x="4067944" y="3429000"/>
            <a:ext cx="4248472" cy="325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4321573" cy="3158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4" t="9458"/>
          <a:stretch/>
        </p:blipFill>
        <p:spPr>
          <a:xfrm>
            <a:off x="467544" y="980728"/>
            <a:ext cx="3744416" cy="469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38" t="7710" r="4849" b="15389"/>
          <a:stretch/>
        </p:blipFill>
        <p:spPr>
          <a:xfrm>
            <a:off x="4499992" y="980728"/>
            <a:ext cx="4318585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0497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685919"/>
          </a:xfrm>
        </p:spPr>
        <p:txBody>
          <a:bodyPr>
            <a:noAutofit/>
          </a:bodyPr>
          <a:lstStyle/>
          <a:p>
            <a:pPr algn="just"/>
            <a:r>
              <a:rPr lang="it-IT" sz="1800" dirty="0" smtClean="0"/>
              <a:t>Il gioco rappresenta uno dei modi privilegiati per esplorare il mondo esterno e quello delle relazioni interpersonali, per sviluppare abilità motorie e cognitive, per sperimentare ruoli, per far agire la propria creatività. Le relazioni fra  bambini si intrecciano con il tessuto della loro esperienza quotidiana: si cercano con lo sguardo, si avvicinano e si allontanano, imparano a conoscersi e riconoscersi, comunicano e condividono spazi, oggetti e situazioni, diventando fin da subito protagonisti della loro esperienza e sviluppando nuove competenze cognitive e relazionali.</a:t>
            </a:r>
            <a:br>
              <a:rPr lang="it-IT" sz="1800" dirty="0" smtClean="0"/>
            </a:br>
            <a:endParaRPr lang="it-IT" sz="18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2786058"/>
            <a:ext cx="5782653" cy="381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855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565</Words>
  <Application>Microsoft Office PowerPoint</Application>
  <PresentationFormat>Presentazione su schermo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Il gioco rappresenta uno dei modi privilegiati per esplorare il mondo esterno e quello delle relazioni interpersonali, per sviluppare abilità motorie e cognitive, per sperimentare ruoli, per far agire la propria creatività. Le relazioni fra  bambini si intrecciano con il tessuto della loro esperienza quotidiana: si cercano con lo sguardo, si avvicinano e si allontanano, imparano a conoscersi e riconoscersi, comunicano e condividono spazi, oggetti e situazioni, diventando fin da subito protagonisti della loro esperienza e sviluppando nuove competenze cognitive e relazionali. 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NIDO D’INFANZIA “LA COCCINELLA”</dc:title>
  <dc:creator>coccinella2</dc:creator>
  <cp:lastModifiedBy>e.biasci</cp:lastModifiedBy>
  <cp:revision>73</cp:revision>
  <dcterms:created xsi:type="dcterms:W3CDTF">2020-04-22T07:08:37Z</dcterms:created>
  <dcterms:modified xsi:type="dcterms:W3CDTF">2021-05-04T16:39:45Z</dcterms:modified>
</cp:coreProperties>
</file>